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70" r:id="rId9"/>
    <p:sldId id="271" r:id="rId10"/>
    <p:sldId id="273" r:id="rId11"/>
    <p:sldId id="272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073A98-4916-43EA-A149-D779BCC268C7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923EB-4E85-4A6D-BFC3-582B0728A96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120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/>
              <a:t>1. Turning ideas to reality, creating projects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7923EB-4E85-4A6D-BFC3-582B0728A967}" type="slidenum">
              <a:rPr lang="en-ZA" smtClean="0"/>
              <a:t>3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9075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/>
              <a:t>Challenges addressed</a:t>
            </a:r>
          </a:p>
          <a:p>
            <a:pPr marL="171450" indent="-171450">
              <a:buFontTx/>
              <a:buChar char="-"/>
            </a:pPr>
            <a:r>
              <a:rPr lang="en-ZA" dirty="0"/>
              <a:t>Conflicting code changes</a:t>
            </a:r>
          </a:p>
          <a:p>
            <a:pPr marL="171450" indent="-171450">
              <a:buFontTx/>
              <a:buChar char="-"/>
            </a:pPr>
            <a:r>
              <a:rPr lang="en-ZA" dirty="0"/>
              <a:t>Difficulty tracking changes</a:t>
            </a:r>
          </a:p>
          <a:p>
            <a:pPr marL="171450" indent="-171450">
              <a:buFontTx/>
              <a:buChar char="-"/>
            </a:pPr>
            <a:r>
              <a:rPr lang="en-ZA" dirty="0"/>
              <a:t>Potential loss of data (code)</a:t>
            </a:r>
          </a:p>
          <a:p>
            <a:pPr marL="171450" indent="-171450">
              <a:buFontTx/>
              <a:buChar char="-"/>
            </a:pPr>
            <a:r>
              <a:rPr lang="en-ZA" dirty="0"/>
              <a:t>What if something happens to your PC? Where does the work 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7923EB-4E85-4A6D-BFC3-582B0728A967}" type="slidenum">
              <a:rPr lang="en-ZA" smtClean="0"/>
              <a:t>4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84887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/>
              <a:t>Unix-like - </a:t>
            </a:r>
            <a:r>
              <a:rPr lang="en-US" dirty="0"/>
              <a:t>A Unix-style command is a command-line instruction that follows the syntax and conventions commonly found in Unix-based operating systems, such as Linux and macOS. These commands are executed in a terminal or shell, where users can interact with the operating system and software through text-based commands.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7923EB-4E85-4A6D-BFC3-582B0728A967}" type="slidenum">
              <a:rPr lang="en-ZA" smtClean="0"/>
              <a:t>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10266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/>
              <a:t>You code could be the key to society becoming more advanced. Even if it helps a student advance their HTML or data cleaning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7923EB-4E85-4A6D-BFC3-582B0728A967}" type="slidenum">
              <a:rPr lang="en-ZA" smtClean="0"/>
              <a:t>13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66431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08C70-4ADB-E599-FA83-BAD3EB835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3BF413-751F-8F5C-5312-3A0810CAD8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7C769-EFB3-9438-FE1E-0FFD62D83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78260-D5A0-00FF-6A56-3FB96D83D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A9905-B861-1401-832A-9F425D7F8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44023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3B6BF-0FF2-00B8-7486-197B6648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290B76-3870-FD2C-7540-81D66C1E66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71897-13DF-5B78-B9D4-BDAED30CD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64864-4B16-8A8D-261A-18B889A18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BB1F2-847E-C09A-8B92-1C5073DBC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45467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61F128-E87E-0930-CFA2-E97A514608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83597D-F9EF-A75D-C0DF-4AB8C3081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51CC7-1164-4BC7-5373-028A18DDB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3DD26-FDCA-1C1C-2799-058AD135B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30A86-FED3-3980-ED7F-6E2A01BDD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67444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223C8-0213-E25A-515A-F2B6E772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49C5-78CE-C463-F0BB-3CF4B2A30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BD776-7591-2F66-89C6-25CF4B81F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71B5B-8AE3-5AC1-BEBC-F406B29C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DD695-6053-76D7-C3E6-DD5DED93C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1217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08564-86E4-F419-FD69-21827DC28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A85AD9-0ADD-4956-32E4-433F8781C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E8E22-0143-28A1-11F0-5658C8C91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0E84E-7704-4817-F091-71569856D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29432-66D6-3A55-1ADD-80EEAB4ED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9796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B0D5F-DD79-5125-F2C8-55E8785F3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4420A-1A59-3472-9C7E-61CED3FF2E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22F05F-430F-8CDF-0556-874FEDDAA6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24CCC3-585B-68A2-18EF-D50805E15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884DFA-7B16-A9D8-815E-3E85ED66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ED1B3-9281-9BDA-92F8-AA39C0A0C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13907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987EB-E8C8-DC46-559E-E1ABF085E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BE582-CE07-7150-3E1C-6B4B8A92B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8862FE-73C9-3105-E2D9-819857BB4F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E81E0A-8AC1-D90E-3B12-AAC24C1C75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21C0DD-0592-69B4-2DA6-A2C21A1DBE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376CA7-60F8-F25C-745A-B167075A3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F7053E-072D-5266-442E-A7ED63450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F930CD-F26C-18D1-C914-B7E93755D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2603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41B57-6777-3B20-8464-91C52EF6D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018E20-9BE9-BE91-B46E-5CD07B48C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CBAC1-B87A-68E6-F55A-41E42A7B6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337E92-D079-5351-B858-0561D9EBB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23393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D69125-09C1-DFF3-173C-D49047026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B937F2-E9A6-DC1A-5EBF-7771BEE37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989D5-96B2-4D7F-5D3A-B2BB5C769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1807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8F01F-1B39-4D85-39F0-AFB36391E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0DB34-8F94-FD1B-76E6-D4CDE7DF0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4C5CC5-4455-2F6D-3DA2-1396E0C4F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42B4B-4AB2-B3D0-1B3F-5236287D6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296E1D-F21A-E780-029F-44C7C2056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C015B8-A0D7-C470-A089-76AA1C2D5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8282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9F121-CB3C-D0CE-67A8-77EB2E4B1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758DBB-2488-879B-7889-9E7451E11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D0D3F4-7354-6C96-D59E-7DCA5D0C9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B2309-747D-861D-2E95-DD33FF074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F3402-820C-D1FF-B9E0-714BEEC30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2C06CA-B209-4241-5EBC-F5D77B5FF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2928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39C1E3-81BC-3A92-6A8A-E07C16D2C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D66FB-AD3C-2860-FB5C-35F148F09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4DEA2-8B58-7B7F-2D44-A080529515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B615B3-FE21-4CC7-BEE4-1E1A153899D8}" type="datetimeFigureOut">
              <a:rPr lang="en-ZA" smtClean="0"/>
              <a:t>2024/08/09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10641-A8FB-40E4-E010-DFFB803469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13D4B-827E-FC11-3608-B9563F3BBF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663FDB-C6C1-4AE6-933E-491C080E2C1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85872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Ellie190/git-and-github-sourc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hyperlink" Target="https://github.com/meta-llama/llama-models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hyperlink" Target="https://github.com/Ellie190/BCNN-for-Ocular-Disease-Classific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hyperlink" Target="https://github.com/rstudio/pointblank" TargetMode="External"/><Relationship Id="rId5" Type="http://schemas.openxmlformats.org/officeDocument/2006/relationships/image" Target="../media/image11.png"/><Relationship Id="rId10" Type="http://schemas.openxmlformats.org/officeDocument/2006/relationships/hyperlink" Target="https://github.com/pandas-dev/pandas" TargetMode="External"/><Relationship Id="rId4" Type="http://schemas.openxmlformats.org/officeDocument/2006/relationships/image" Target="../media/image10.png"/><Relationship Id="rId9" Type="http://schemas.openxmlformats.org/officeDocument/2006/relationships/hyperlink" Target="https://github.com/flutter/flutter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ahuldkjain.github.io/gh-profile-readme-generator/" TargetMode="External"/><Relationship Id="rId4" Type="http://schemas.openxmlformats.org/officeDocument/2006/relationships/hyperlink" Target="https://zzetao.github.io/awesome-github-profile/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Ellie190/e-tech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hyperlink" Target="https://elitechblog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95CD2-1EE7-0DD5-6BE0-C31969BD4B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Introduction to Git and GitHub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15BC15-76A5-7561-33C0-1D9BE5E041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ELI NIMY</a:t>
            </a:r>
          </a:p>
        </p:txBody>
      </p:sp>
    </p:spTree>
    <p:extLst>
      <p:ext uri="{BB962C8B-B14F-4D97-AF65-F5344CB8AC3E}">
        <p14:creationId xmlns:p14="http://schemas.microsoft.com/office/powerpoint/2010/main" val="804187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CE22A-F20A-B7D4-9902-C95ABE48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Demo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8B082-C508-1B16-79E6-CBFC4F10B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Create a repository named: debug-python-functions</a:t>
            </a:r>
          </a:p>
          <a:p>
            <a:r>
              <a:rPr lang="en-ZA" dirty="0"/>
              <a:t>Make the repository public</a:t>
            </a:r>
          </a:p>
          <a:p>
            <a:r>
              <a:rPr lang="en-ZA" dirty="0"/>
              <a:t>Create a branch for each debug function</a:t>
            </a:r>
          </a:p>
          <a:p>
            <a:r>
              <a:rPr lang="en-ZA" dirty="0"/>
              <a:t>The branch should be named after the function being debugged</a:t>
            </a:r>
          </a:p>
          <a:p>
            <a:r>
              <a:rPr lang="en-ZA" dirty="0"/>
              <a:t>Write clear commit messages for what was debugged</a:t>
            </a:r>
          </a:p>
          <a:p>
            <a:r>
              <a:rPr lang="en-ZA" dirty="0"/>
              <a:t>Merge all changes to the main branch once done</a:t>
            </a:r>
          </a:p>
          <a:p>
            <a:r>
              <a:rPr lang="en-ZA" dirty="0"/>
              <a:t>Cover:</a:t>
            </a:r>
          </a:p>
          <a:p>
            <a:pPr lvl="1"/>
            <a:r>
              <a:rPr lang="en-ZA" dirty="0"/>
              <a:t>How to create branches</a:t>
            </a:r>
          </a:p>
          <a:p>
            <a:pPr marL="0" indent="0">
              <a:buNone/>
            </a:pP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83168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6D8A8-2E1D-862E-46AF-406BD2A1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Activity 2 – Groups of 3 or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E0098-890D-869F-763C-31C9D4B1E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Create a repository named: debug-python-functions</a:t>
            </a:r>
          </a:p>
          <a:p>
            <a:r>
              <a:rPr lang="en-ZA" dirty="0"/>
              <a:t>Make the repository public</a:t>
            </a:r>
          </a:p>
          <a:p>
            <a:r>
              <a:rPr lang="en-ZA" dirty="0"/>
              <a:t>Add collaborators</a:t>
            </a:r>
          </a:p>
          <a:p>
            <a:r>
              <a:rPr lang="en-ZA" dirty="0"/>
              <a:t>Each collaborator should debug a function in a separate branch</a:t>
            </a:r>
          </a:p>
          <a:p>
            <a:r>
              <a:rPr lang="en-ZA" dirty="0"/>
              <a:t>The branch should be named after the function being debugged</a:t>
            </a:r>
          </a:p>
          <a:p>
            <a:r>
              <a:rPr lang="en-ZA" dirty="0"/>
              <a:t>Write clear commit messages for what was debugged</a:t>
            </a:r>
          </a:p>
          <a:p>
            <a:r>
              <a:rPr lang="en-ZA" dirty="0"/>
              <a:t>Merge all changes to the main branch once done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761815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32290-2EF6-7116-267F-BB87AAFDF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GitHub Use: Documentation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DFA22-E271-4D41-C3E2-7DC1028A8C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Source link: </a:t>
            </a:r>
            <a:r>
              <a:rPr lang="en-ZA" dirty="0">
                <a:hlinkClick r:id="rId2"/>
              </a:rPr>
              <a:t>git-and-</a:t>
            </a:r>
            <a:r>
              <a:rPr lang="en-ZA" dirty="0" err="1">
                <a:hlinkClick r:id="rId2"/>
              </a:rPr>
              <a:t>github</a:t>
            </a:r>
            <a:r>
              <a:rPr lang="en-ZA" dirty="0">
                <a:hlinkClick r:id="rId2"/>
              </a:rPr>
              <a:t>-sources</a:t>
            </a:r>
            <a:r>
              <a:rPr lang="en-ZA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3425FB-CE5C-D408-4BB8-B0B857EB4C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58" t="14337" r="31210" b="22214"/>
          <a:stretch/>
        </p:blipFill>
        <p:spPr>
          <a:xfrm>
            <a:off x="835742" y="2733367"/>
            <a:ext cx="4650659" cy="24187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374657-777D-BB61-7107-6B37E021C3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451" t="26621" r="32742" b="16559"/>
          <a:stretch/>
        </p:blipFill>
        <p:spPr>
          <a:xfrm>
            <a:off x="6096000" y="2733367"/>
            <a:ext cx="5260258" cy="241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116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0D205-9140-725C-CB9B-EEA12F3C2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GitHub Use: Sharing Code and Open Source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4984C4-5860-9A5C-CAF9-EA5854F22D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9581" t="19279" r="31062" b="5927"/>
          <a:stretch/>
        </p:blipFill>
        <p:spPr>
          <a:xfrm>
            <a:off x="838199" y="1690688"/>
            <a:ext cx="3143865" cy="191729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C7E237-C967-BFB5-2FD9-074FBF6BFF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78" t="15054" r="31049" b="5324"/>
          <a:stretch/>
        </p:blipFill>
        <p:spPr>
          <a:xfrm>
            <a:off x="4524066" y="1690688"/>
            <a:ext cx="3143865" cy="19172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7E29DD-4239-1FEA-63A9-D001A44058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55" t="17490" r="30887" b="24445"/>
          <a:stretch/>
        </p:blipFill>
        <p:spPr>
          <a:xfrm>
            <a:off x="838198" y="4321900"/>
            <a:ext cx="3143865" cy="19172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7F83A47-C28E-73EB-5F2B-A58573F0BC9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274" t="22223" r="30887" b="11541"/>
          <a:stretch/>
        </p:blipFill>
        <p:spPr>
          <a:xfrm>
            <a:off x="4533895" y="4321900"/>
            <a:ext cx="3143865" cy="19172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1F5666-B397-AD87-D3C4-524C0C46183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677" t="16200" r="30887" b="11254"/>
          <a:stretch/>
        </p:blipFill>
        <p:spPr>
          <a:xfrm>
            <a:off x="8209931" y="1690687"/>
            <a:ext cx="3411794" cy="19172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2769826-C4A2-B037-9B16-77A472911D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29592" y="4321900"/>
            <a:ext cx="3411796" cy="19172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482E634-1569-0A34-E6BE-879FFF368255}"/>
              </a:ext>
            </a:extLst>
          </p:cNvPr>
          <p:cNvSpPr txBox="1"/>
          <p:nvPr/>
        </p:nvSpPr>
        <p:spPr>
          <a:xfrm>
            <a:off x="838198" y="3780273"/>
            <a:ext cx="218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hlinkClick r:id="rId9"/>
              </a:rPr>
              <a:t>Flutter</a:t>
            </a:r>
            <a:r>
              <a:rPr lang="en-ZA" dirty="0"/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D80E9E-500D-E1FC-69BA-3D0EA1AF8B06}"/>
              </a:ext>
            </a:extLst>
          </p:cNvPr>
          <p:cNvSpPr txBox="1"/>
          <p:nvPr/>
        </p:nvSpPr>
        <p:spPr>
          <a:xfrm>
            <a:off x="4533895" y="3794791"/>
            <a:ext cx="218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hlinkClick r:id="rId10"/>
              </a:rPr>
              <a:t>Pandas</a:t>
            </a:r>
            <a:r>
              <a:rPr lang="en-ZA" dirty="0"/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09A84-1F60-C221-C170-5C32300DEA2A}"/>
              </a:ext>
            </a:extLst>
          </p:cNvPr>
          <p:cNvSpPr txBox="1"/>
          <p:nvPr/>
        </p:nvSpPr>
        <p:spPr>
          <a:xfrm>
            <a:off x="8209931" y="3780273"/>
            <a:ext cx="29300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 err="1">
                <a:hlinkClick r:id="rId11"/>
              </a:rPr>
              <a:t>Pointblank</a:t>
            </a:r>
            <a:r>
              <a:rPr lang="en-ZA" dirty="0"/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EAAC2E-B89A-BE58-AD04-5B27CA0F4DC7}"/>
              </a:ext>
            </a:extLst>
          </p:cNvPr>
          <p:cNvSpPr txBox="1"/>
          <p:nvPr/>
        </p:nvSpPr>
        <p:spPr>
          <a:xfrm>
            <a:off x="838198" y="6308209"/>
            <a:ext cx="22909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hlinkClick r:id="rId12"/>
              </a:rPr>
              <a:t>BCNN Model</a:t>
            </a:r>
            <a:r>
              <a:rPr lang="en-ZA" dirty="0"/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9EF19AC-E92C-5E92-C005-5501141B2B96}"/>
              </a:ext>
            </a:extLst>
          </p:cNvPr>
          <p:cNvSpPr txBox="1"/>
          <p:nvPr/>
        </p:nvSpPr>
        <p:spPr>
          <a:xfrm>
            <a:off x="4425743" y="6313941"/>
            <a:ext cx="20733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 err="1">
                <a:hlinkClick r:id="rId13"/>
              </a:rPr>
              <a:t>Llma</a:t>
            </a:r>
            <a:r>
              <a:rPr lang="en-ZA" dirty="0">
                <a:hlinkClick r:id="rId13"/>
              </a:rPr>
              <a:t> Models</a:t>
            </a:r>
            <a:r>
              <a:rPr lang="en-Z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10651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B53E3-67B0-DDF3-9E00-787950AA2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GitHub Use: Community Engagement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42B572-AA15-D920-F677-6A86756ABA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672" t="13855" r="1448" b="7285"/>
          <a:stretch/>
        </p:blipFill>
        <p:spPr>
          <a:xfrm>
            <a:off x="5201263" y="1690688"/>
            <a:ext cx="5869859" cy="34314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C7F0BD-D582-BDB0-F7E1-7E8A57037E02}"/>
              </a:ext>
            </a:extLst>
          </p:cNvPr>
          <p:cNvSpPr txBox="1"/>
          <p:nvPr/>
        </p:nvSpPr>
        <p:spPr>
          <a:xfrm>
            <a:off x="953729" y="1863213"/>
            <a:ext cx="380508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/>
              <a:t>Star repositories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/>
              <a:t>Follow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/>
              <a:t>Raise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/>
              <a:t>Contribute to discussions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/>
              <a:t>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9AEBDD-BB4A-D95B-2078-E18C1B8EC3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3" t="16344" r="30322" b="13261"/>
          <a:stretch/>
        </p:blipFill>
        <p:spPr>
          <a:xfrm>
            <a:off x="749710" y="4386404"/>
            <a:ext cx="3490452" cy="20045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A7417FF-69B3-DB9B-7C31-1FE439B34FB4}"/>
              </a:ext>
            </a:extLst>
          </p:cNvPr>
          <p:cNvSpPr txBox="1"/>
          <p:nvPr/>
        </p:nvSpPr>
        <p:spPr>
          <a:xfrm>
            <a:off x="796415" y="3771428"/>
            <a:ext cx="2900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Short discussion example: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633175-AD90-4996-764F-EF01EBEAB41D}"/>
              </a:ext>
            </a:extLst>
          </p:cNvPr>
          <p:cNvSpPr txBox="1"/>
          <p:nvPr/>
        </p:nvSpPr>
        <p:spPr>
          <a:xfrm>
            <a:off x="5073444" y="5396439"/>
            <a:ext cx="45916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hlinkClick r:id="rId4"/>
              </a:rPr>
              <a:t>https://github.com/</a:t>
            </a:r>
            <a:r>
              <a:rPr lang="en-ZA" dirty="0"/>
              <a:t> </a:t>
            </a:r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0CB31206-5BE1-EB3D-7E1C-8ED5FCE73760}"/>
              </a:ext>
            </a:extLst>
          </p:cNvPr>
          <p:cNvCxnSpPr>
            <a:cxnSpLocks/>
            <a:stCxn id="5" idx="1"/>
            <a:endCxn id="13" idx="1"/>
          </p:cNvCxnSpPr>
          <p:nvPr/>
        </p:nvCxnSpPr>
        <p:spPr>
          <a:xfrm rot="10800000" flipV="1">
            <a:off x="5073445" y="3406417"/>
            <a:ext cx="127819" cy="2174688"/>
          </a:xfrm>
          <a:prstGeom prst="curvedConnector3">
            <a:avLst>
              <a:gd name="adj1" fmla="val 27884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3960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68589-296C-0601-ED9E-F678D86C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GitHub Use: Portfolio and Showcase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3A000-CECF-4FFD-8B0B-79525A68CA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503" t="19506" r="30300" b="6604"/>
          <a:stretch/>
        </p:blipFill>
        <p:spPr>
          <a:xfrm>
            <a:off x="5233220" y="1496861"/>
            <a:ext cx="3264310" cy="3110682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B88AB4-984F-AAE2-FE0B-FE8D2E3C25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23" t="22795" r="21613" b="15699"/>
          <a:stretch/>
        </p:blipFill>
        <p:spPr>
          <a:xfrm>
            <a:off x="764458" y="4763384"/>
            <a:ext cx="4468762" cy="19517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7BB18E-5852-E070-96A1-FBD4B05D12C1}"/>
              </a:ext>
            </a:extLst>
          </p:cNvPr>
          <p:cNvSpPr txBox="1"/>
          <p:nvPr/>
        </p:nvSpPr>
        <p:spPr>
          <a:xfrm>
            <a:off x="6486833" y="4903079"/>
            <a:ext cx="4021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hlinkClick r:id="rId4"/>
              </a:rPr>
              <a:t>Awesome GitHub Profile READMEs</a:t>
            </a:r>
            <a:r>
              <a:rPr lang="en-ZA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2D82EF-F191-78BF-C68F-332C58BE1902}"/>
              </a:ext>
            </a:extLst>
          </p:cNvPr>
          <p:cNvSpPr txBox="1"/>
          <p:nvPr/>
        </p:nvSpPr>
        <p:spPr>
          <a:xfrm>
            <a:off x="625577" y="1318022"/>
            <a:ext cx="4146756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b="1" dirty="0"/>
              <a:t>Profile creation</a:t>
            </a:r>
          </a:p>
          <a:p>
            <a:pPr marL="342900" indent="-342900">
              <a:buFont typeface="+mj-lt"/>
              <a:buAutoNum type="arabicPeriod"/>
            </a:pPr>
            <a:r>
              <a:rPr lang="en-ZA" sz="1600" dirty="0"/>
              <a:t>Click </a:t>
            </a:r>
            <a:r>
              <a:rPr lang="en-ZA" sz="1600" b="1" dirty="0"/>
              <a:t>New repository</a:t>
            </a:r>
          </a:p>
          <a:p>
            <a:pPr marL="342900" indent="-342900">
              <a:buFont typeface="+mj-lt"/>
              <a:buAutoNum type="arabicPeriod"/>
            </a:pPr>
            <a:r>
              <a:rPr lang="en-ZA" sz="1600" dirty="0"/>
              <a:t>Name your repository as your GitHub account name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Click on </a:t>
            </a:r>
            <a:r>
              <a:rPr lang="en-US" sz="1600" b="1" dirty="0"/>
              <a:t>Public</a:t>
            </a:r>
            <a:r>
              <a:rPr lang="en-US" sz="1600" dirty="0"/>
              <a:t> and </a:t>
            </a:r>
            <a:r>
              <a:rPr lang="en-US" sz="1600" b="1" dirty="0"/>
              <a:t>Add a README file</a:t>
            </a:r>
          </a:p>
          <a:p>
            <a:pPr marL="342900" indent="-342900">
              <a:buFont typeface="+mj-lt"/>
              <a:buAutoNum type="arabicPeriod"/>
            </a:pPr>
            <a:r>
              <a:rPr lang="en-ZA" sz="1600" dirty="0"/>
              <a:t>Click </a:t>
            </a:r>
            <a:r>
              <a:rPr lang="en-ZA" sz="1600" b="1" dirty="0"/>
              <a:t>create repository</a:t>
            </a:r>
          </a:p>
          <a:p>
            <a:pPr marL="342900" indent="-342900">
              <a:buFont typeface="+mj-lt"/>
              <a:buAutoNum type="arabicPeriod"/>
            </a:pPr>
            <a:r>
              <a:rPr lang="en-ZA" sz="1600" dirty="0"/>
              <a:t>Click </a:t>
            </a:r>
            <a:r>
              <a:rPr lang="en-ZA" sz="1600" b="1" dirty="0"/>
              <a:t>Edit Read</a:t>
            </a:r>
          </a:p>
          <a:p>
            <a:pPr marL="342900" indent="-342900">
              <a:buFont typeface="+mj-lt"/>
              <a:buAutoNum type="arabicPeriod"/>
            </a:pPr>
            <a:r>
              <a:rPr lang="en-ZA" sz="1600" dirty="0"/>
              <a:t>Navigate to </a:t>
            </a:r>
            <a:r>
              <a:rPr lang="en-ZA" sz="1600" dirty="0">
                <a:hlinkClick r:id="rId5"/>
              </a:rPr>
              <a:t>README generator</a:t>
            </a:r>
            <a:endParaRPr lang="en-ZA" sz="1600" dirty="0"/>
          </a:p>
          <a:p>
            <a:pPr marL="342900" indent="-342900">
              <a:buFont typeface="+mj-lt"/>
              <a:buAutoNum type="arabicPeriod"/>
            </a:pPr>
            <a:r>
              <a:rPr lang="en-ZA" sz="1600" dirty="0"/>
              <a:t>Edit the README Generator and click </a:t>
            </a:r>
            <a:r>
              <a:rPr lang="en-ZA" sz="1600" b="1" dirty="0"/>
              <a:t>Generate</a:t>
            </a:r>
          </a:p>
          <a:p>
            <a:pPr marL="342900" indent="-342900">
              <a:buFont typeface="+mj-lt"/>
              <a:buAutoNum type="arabicPeriod"/>
            </a:pPr>
            <a:r>
              <a:rPr lang="en-ZA" sz="1600" dirty="0"/>
              <a:t>Copy and paste the generated README to your GitHub profile README</a:t>
            </a:r>
          </a:p>
          <a:p>
            <a:pPr marL="342900" indent="-342900">
              <a:buFont typeface="+mj-lt"/>
              <a:buAutoNum type="arabicPeriod"/>
            </a:pPr>
            <a:r>
              <a:rPr lang="en-ZA" sz="1600" dirty="0"/>
              <a:t>Preview and click </a:t>
            </a:r>
            <a:r>
              <a:rPr lang="en-ZA" sz="1600" b="1" dirty="0"/>
              <a:t>commit changes</a:t>
            </a:r>
          </a:p>
          <a:p>
            <a:pPr marL="342900" indent="-342900">
              <a:buFont typeface="+mj-lt"/>
              <a:buAutoNum type="arabicPeriod"/>
            </a:pPr>
            <a:endParaRPr lang="en-ZA" sz="1600" dirty="0"/>
          </a:p>
          <a:p>
            <a:pPr marL="342900" indent="-342900">
              <a:buFont typeface="+mj-lt"/>
              <a:buAutoNum type="arabicPeriod"/>
            </a:pPr>
            <a:endParaRPr lang="en-ZA" sz="1600" b="1" dirty="0"/>
          </a:p>
          <a:p>
            <a:pPr marL="342900" indent="-342900">
              <a:buFont typeface="+mj-lt"/>
              <a:buAutoNum type="arabicPeriod"/>
            </a:pPr>
            <a:endParaRPr lang="en-ZA" sz="1600" dirty="0"/>
          </a:p>
          <a:p>
            <a:pPr marL="342900" indent="-342900">
              <a:buFont typeface="+mj-lt"/>
              <a:buAutoNum type="arabicPeriod"/>
            </a:pPr>
            <a:endParaRPr lang="en-ZA" sz="1600" b="1" dirty="0"/>
          </a:p>
          <a:p>
            <a:pPr marL="342900" indent="-342900">
              <a:buFont typeface="+mj-lt"/>
              <a:buAutoNum type="arabicPeriod"/>
            </a:pPr>
            <a:endParaRPr lang="en-ZA" sz="1600" b="1" dirty="0"/>
          </a:p>
          <a:p>
            <a:pPr marL="342900" indent="-342900">
              <a:buFont typeface="+mj-lt"/>
              <a:buAutoNum type="arabicPeriod"/>
            </a:pPr>
            <a:endParaRPr lang="en-US" sz="1600" b="1" dirty="0"/>
          </a:p>
          <a:p>
            <a:pPr marL="342900" indent="-342900">
              <a:buFont typeface="+mj-lt"/>
              <a:buAutoNum type="arabicPeriod"/>
            </a:pPr>
            <a:endParaRPr lang="en-US" sz="1600" b="1" dirty="0"/>
          </a:p>
          <a:p>
            <a:pPr marL="342900" indent="-342900">
              <a:buFont typeface="+mj-lt"/>
              <a:buAutoNum type="arabicPeriod"/>
            </a:pPr>
            <a:endParaRPr lang="en-US" sz="1600" b="1" dirty="0"/>
          </a:p>
          <a:p>
            <a:pPr marL="342900" indent="-342900">
              <a:buFont typeface="+mj-lt"/>
              <a:buAutoNum type="arabicPeriod"/>
            </a:pPr>
            <a:endParaRPr lang="en-ZA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028F2F-A8F7-5DAC-A3F4-221FD8E4B083}"/>
              </a:ext>
            </a:extLst>
          </p:cNvPr>
          <p:cNvSpPr txBox="1"/>
          <p:nvPr/>
        </p:nvSpPr>
        <p:spPr>
          <a:xfrm>
            <a:off x="8917859" y="3541565"/>
            <a:ext cx="30283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/>
              <a:t>https://github.com/Ellie190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016D5385-77E6-9853-F179-162E5A069409}"/>
              </a:ext>
            </a:extLst>
          </p:cNvPr>
          <p:cNvCxnSpPr>
            <a:cxnSpLocks/>
            <a:stCxn id="5" idx="3"/>
            <a:endCxn id="19" idx="0"/>
          </p:cNvCxnSpPr>
          <p:nvPr/>
        </p:nvCxnSpPr>
        <p:spPr>
          <a:xfrm>
            <a:off x="8497530" y="3052202"/>
            <a:ext cx="1934497" cy="48936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F1A5F1E9-D6C6-CF64-7606-1925069040E7}"/>
              </a:ext>
            </a:extLst>
          </p:cNvPr>
          <p:cNvCxnSpPr>
            <a:cxnSpLocks/>
            <a:stCxn id="9" idx="3"/>
            <a:endCxn id="11" idx="2"/>
          </p:cNvCxnSpPr>
          <p:nvPr/>
        </p:nvCxnSpPr>
        <p:spPr>
          <a:xfrm flipV="1">
            <a:off x="5233220" y="5272411"/>
            <a:ext cx="3264310" cy="46686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789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A7C10-F8E5-D155-74AA-982E88F36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GitHub Use: Data Hosting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BD41392-6195-ABC3-E27E-9DCC1BA712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200" t="17020" r="30807" b="6380"/>
          <a:stretch/>
        </p:blipFill>
        <p:spPr>
          <a:xfrm>
            <a:off x="560438" y="2349909"/>
            <a:ext cx="2998839" cy="1799303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EE87AF-46AB-ED06-F1C4-BA08EF4FA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98" y="4640826"/>
            <a:ext cx="1873046" cy="12486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71108D3-1A72-8336-4314-67DA42227D96}"/>
              </a:ext>
            </a:extLst>
          </p:cNvPr>
          <p:cNvSpPr txBox="1"/>
          <p:nvPr/>
        </p:nvSpPr>
        <p:spPr>
          <a:xfrm>
            <a:off x="688258" y="1612490"/>
            <a:ext cx="7531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400" b="1" dirty="0"/>
              <a:t>Data Hosting: </a:t>
            </a:r>
            <a:r>
              <a:rPr lang="en-ZA" sz="2400" dirty="0"/>
              <a:t>Code, Data, Models, Websites etc</a:t>
            </a:r>
            <a:r>
              <a:rPr lang="en-ZA" dirty="0"/>
              <a:t>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AE78720-698A-0A49-F8E4-B0B3DE3ED1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1496" y="4602392"/>
            <a:ext cx="1868130" cy="13255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643625E-D4F8-7788-FA1D-734932018F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8877" y="2349908"/>
            <a:ext cx="2998839" cy="17993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6FD3438-732A-3BFA-8E1E-44885D2C324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4623" b="6811"/>
          <a:stretch/>
        </p:blipFill>
        <p:spPr>
          <a:xfrm>
            <a:off x="7777317" y="2349908"/>
            <a:ext cx="2998840" cy="179930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FEEFC36-467C-8923-74C0-221F7A9D187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197" t="24652" r="7850" b="24588"/>
          <a:stretch/>
        </p:blipFill>
        <p:spPr>
          <a:xfrm>
            <a:off x="8342672" y="4602392"/>
            <a:ext cx="1868130" cy="1325563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9A9DE39-FA29-A02D-D09C-2DE32DAAE079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 flipV="1">
            <a:off x="2596944" y="5265174"/>
            <a:ext cx="2004552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60E4C9-D5F0-880A-7833-081D179DB2B5}"/>
              </a:ext>
            </a:extLst>
          </p:cNvPr>
          <p:cNvCxnSpPr>
            <a:cxnSpLocks/>
            <a:stCxn id="12" idx="3"/>
            <a:endCxn id="17" idx="1"/>
          </p:cNvCxnSpPr>
          <p:nvPr/>
        </p:nvCxnSpPr>
        <p:spPr>
          <a:xfrm>
            <a:off x="6469626" y="5265174"/>
            <a:ext cx="18730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DBE780B-ACC5-E832-3066-8CA6BAB02F17}"/>
              </a:ext>
            </a:extLst>
          </p:cNvPr>
          <p:cNvSpPr txBox="1"/>
          <p:nvPr/>
        </p:nvSpPr>
        <p:spPr>
          <a:xfrm>
            <a:off x="1890867" y="6083315"/>
            <a:ext cx="2831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 err="1">
                <a:hlinkClick r:id="rId8"/>
              </a:rPr>
              <a:t>elitechblog</a:t>
            </a:r>
            <a:r>
              <a:rPr lang="en-ZA" dirty="0">
                <a:hlinkClick r:id="rId8"/>
              </a:rPr>
              <a:t> GitHub Repo</a:t>
            </a:r>
            <a:r>
              <a:rPr lang="en-ZA" dirty="0"/>
              <a:t>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F6501B-D5F2-AE08-1B2E-13BE9E52506A}"/>
              </a:ext>
            </a:extLst>
          </p:cNvPr>
          <p:cNvSpPr txBox="1"/>
          <p:nvPr/>
        </p:nvSpPr>
        <p:spPr>
          <a:xfrm>
            <a:off x="5852038" y="6083315"/>
            <a:ext cx="23695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 err="1">
                <a:hlinkClick r:id="rId9"/>
              </a:rPr>
              <a:t>elitechblog</a:t>
            </a:r>
            <a:r>
              <a:rPr lang="en-ZA" dirty="0">
                <a:hlinkClick r:id="rId9"/>
              </a:rPr>
              <a:t> Website</a:t>
            </a:r>
            <a:r>
              <a:rPr lang="en-ZA" dirty="0"/>
              <a:t> 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9495015-F7C9-4C69-68DB-72A8F677F398}"/>
              </a:ext>
            </a:extLst>
          </p:cNvPr>
          <p:cNvCxnSpPr>
            <a:cxnSpLocks/>
            <a:endCxn id="27" idx="0"/>
          </p:cNvCxnSpPr>
          <p:nvPr/>
        </p:nvCxnSpPr>
        <p:spPr>
          <a:xfrm flipH="1">
            <a:off x="3306712" y="5338342"/>
            <a:ext cx="165303" cy="744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95BC325-BDF4-A89B-E8D1-ED7A34B42F9B}"/>
              </a:ext>
            </a:extLst>
          </p:cNvPr>
          <p:cNvCxnSpPr>
            <a:cxnSpLocks/>
            <a:endCxn id="29" idx="0"/>
          </p:cNvCxnSpPr>
          <p:nvPr/>
        </p:nvCxnSpPr>
        <p:spPr>
          <a:xfrm flipH="1">
            <a:off x="7036825" y="5338342"/>
            <a:ext cx="288207" cy="744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0480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77445-C4F2-9ADD-05EF-3815C3B3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2DE69-F304-227B-BB7D-C1CD3EC11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Questions</a:t>
            </a:r>
          </a:p>
          <a:p>
            <a:r>
              <a:rPr lang="en-ZA" dirty="0"/>
              <a:t>Why version control?</a:t>
            </a:r>
          </a:p>
          <a:p>
            <a:r>
              <a:rPr lang="en-ZA" dirty="0"/>
              <a:t>What is Git?</a:t>
            </a:r>
          </a:p>
          <a:p>
            <a:r>
              <a:rPr lang="en-ZA" dirty="0"/>
              <a:t>What is Git Bash?</a:t>
            </a:r>
          </a:p>
          <a:p>
            <a:r>
              <a:rPr lang="en-ZA" dirty="0"/>
              <a:t>What is GitHub?</a:t>
            </a:r>
          </a:p>
          <a:p>
            <a:r>
              <a:rPr lang="en-ZA" dirty="0"/>
              <a:t>Installing Git and creating a GitHub account</a:t>
            </a:r>
          </a:p>
          <a:p>
            <a:r>
              <a:rPr lang="en-ZA" dirty="0"/>
              <a:t>Working with GitHub – Demo and examples</a:t>
            </a:r>
          </a:p>
          <a:p>
            <a:endParaRPr lang="en-ZA" dirty="0"/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47182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0F0FB-0E6A-767A-4DAF-B8E68DF1F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1B70C-D9D3-B6D6-9E80-06B5D8417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ZA" dirty="0"/>
              <a:t>What do you like about programming?</a:t>
            </a:r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Where do you store your programming work?</a:t>
            </a:r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How do you collaborate on programming projects?</a:t>
            </a:r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How do you share your programming projects?</a:t>
            </a:r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What do you use to document your coding projects?</a:t>
            </a:r>
          </a:p>
          <a:p>
            <a:endParaRPr lang="en-ZA" dirty="0"/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201633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6E886-C92C-8A6C-0594-490C4F1ED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Version Control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7DFB8-901B-377A-1CB0-EEC3E2068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b="1" dirty="0"/>
              <a:t>Version control: </a:t>
            </a:r>
            <a:r>
              <a:rPr lang="en-ZA" dirty="0"/>
              <a:t>a system that </a:t>
            </a:r>
            <a:r>
              <a:rPr lang="en-US" dirty="0"/>
              <a:t>tracks changes in software development, enables collaboration, and provides a history of modifications</a:t>
            </a:r>
            <a:endParaRPr lang="en-ZA" dirty="0"/>
          </a:p>
        </p:txBody>
      </p:sp>
      <p:pic>
        <p:nvPicPr>
          <p:cNvPr id="1026" name="Picture 2" descr="George Mount on LinkedIn: Of the many benefits Excel users can gain by  moving some workflows into…">
            <a:extLst>
              <a:ext uri="{FF2B5EF4-FFF2-40B4-BE49-F238E27FC236}">
                <a16:creationId xmlns:a16="http://schemas.microsoft.com/office/drawing/2014/main" id="{D645FF5B-BC41-F8A0-2378-DA5965614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106" y="3255757"/>
            <a:ext cx="3178467" cy="3237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5CE246-6983-72CD-2AB8-EFF82944A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2827" y="3255757"/>
            <a:ext cx="5493867" cy="323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39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C1E6C-D393-EC10-D7D7-DD5893A9F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What is Git?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C3577-5F47-96EB-D34A-27E5ED33E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b="1" dirty="0"/>
              <a:t>Git: </a:t>
            </a:r>
            <a:r>
              <a:rPr lang="en-ZA" dirty="0"/>
              <a:t>A distributed version control system:</a:t>
            </a:r>
          </a:p>
          <a:p>
            <a:pPr lvl="1"/>
            <a:r>
              <a:rPr lang="en-ZA" dirty="0"/>
              <a:t>Each user has a complete copy of the repository, including its full history.</a:t>
            </a:r>
          </a:p>
          <a:p>
            <a:pPr lvl="1"/>
            <a:r>
              <a:rPr lang="en-ZA" dirty="0"/>
              <a:t>Users can work offline and sync changes with others when connected.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139DC6-520B-E150-D7CA-B89B1C582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8" y="3311013"/>
            <a:ext cx="4572000" cy="2865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F29EA1-4A9D-E2D9-12E1-1189A18DEB67}"/>
              </a:ext>
            </a:extLst>
          </p:cNvPr>
          <p:cNvSpPr txBox="1"/>
          <p:nvPr/>
        </p:nvSpPr>
        <p:spPr>
          <a:xfrm>
            <a:off x="7393858" y="3501582"/>
            <a:ext cx="25858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Will demo how this works</a:t>
            </a:r>
          </a:p>
        </p:txBody>
      </p:sp>
    </p:spTree>
    <p:extLst>
      <p:ext uri="{BB962C8B-B14F-4D97-AF65-F5344CB8AC3E}">
        <p14:creationId xmlns:p14="http://schemas.microsoft.com/office/powerpoint/2010/main" val="34467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80494-A8EB-7A00-5AF7-B01D448B8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Gitbash – How we interact with Git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63354A-7323-DE05-98DF-EFBF581D2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b="1" dirty="0"/>
              <a:t>Git Bash: </a:t>
            </a:r>
            <a:r>
              <a:rPr lang="en-ZA" dirty="0"/>
              <a:t>A command-line interface for Git on Windows</a:t>
            </a:r>
          </a:p>
          <a:p>
            <a:r>
              <a:rPr lang="en-ZA" b="1" dirty="0"/>
              <a:t>Uses:</a:t>
            </a:r>
          </a:p>
          <a:p>
            <a:pPr lvl="1"/>
            <a:r>
              <a:rPr lang="en-ZA" dirty="0"/>
              <a:t>G	it operations – interacting with Git</a:t>
            </a:r>
          </a:p>
          <a:p>
            <a:pPr lvl="1"/>
            <a:r>
              <a:rPr lang="en-ZA" dirty="0"/>
              <a:t>Command-line operations – Unix-like commands: cd, ls, </a:t>
            </a:r>
            <a:r>
              <a:rPr lang="en-ZA" dirty="0" err="1"/>
              <a:t>mkdir</a:t>
            </a:r>
            <a:r>
              <a:rPr lang="en-ZA" dirty="0"/>
              <a:t>, cd ..</a:t>
            </a:r>
          </a:p>
          <a:p>
            <a:pPr lvl="1"/>
            <a:r>
              <a:rPr lang="en-ZA" dirty="0"/>
              <a:t>Integration with other tools – used alongside other tools and utilities in the software development ecosystem.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90B978-A373-FB40-F496-2FCF42147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309447"/>
            <a:ext cx="5534025" cy="24669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B1494C-8F85-0B85-4EDB-1A5451924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897" y="4309448"/>
            <a:ext cx="4778477" cy="24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926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B9476-AA37-8BB9-21EC-F28A4C93E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What is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85268-85F2-7476-D491-EDB90829D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b="1" dirty="0"/>
              <a:t>GitHub</a:t>
            </a:r>
            <a:r>
              <a:rPr lang="en-ZA" dirty="0"/>
              <a:t> – A </a:t>
            </a:r>
            <a:r>
              <a:rPr lang="en-US" dirty="0"/>
              <a:t>developer platform that allows developers to create, store, manage and share their code.</a:t>
            </a:r>
          </a:p>
          <a:p>
            <a:r>
              <a:rPr lang="en-US" b="1" dirty="0"/>
              <a:t>Uses:</a:t>
            </a:r>
          </a:p>
          <a:p>
            <a:pPr lvl="1"/>
            <a:r>
              <a:rPr lang="en-US" sz="2000" dirty="0"/>
              <a:t>Version control</a:t>
            </a:r>
          </a:p>
          <a:p>
            <a:pPr lvl="1"/>
            <a:r>
              <a:rPr lang="en-US" sz="2000" dirty="0"/>
              <a:t>Code collaboration</a:t>
            </a:r>
          </a:p>
          <a:p>
            <a:pPr lvl="1"/>
            <a:r>
              <a:rPr lang="en-US" sz="2000" dirty="0"/>
              <a:t>Documentation</a:t>
            </a:r>
          </a:p>
          <a:p>
            <a:pPr lvl="1"/>
            <a:r>
              <a:rPr lang="en-US" sz="2000" dirty="0"/>
              <a:t>Sharing code and open source</a:t>
            </a:r>
          </a:p>
          <a:p>
            <a:pPr lvl="1"/>
            <a:r>
              <a:rPr lang="en-US" sz="2000" dirty="0"/>
              <a:t>Community engagement</a:t>
            </a:r>
          </a:p>
          <a:p>
            <a:pPr lvl="1"/>
            <a:r>
              <a:rPr lang="en-US" sz="2000" dirty="0"/>
              <a:t>Portfolio and showcase</a:t>
            </a:r>
          </a:p>
          <a:p>
            <a:pPr lvl="1"/>
            <a:r>
              <a:rPr lang="en-US" sz="2000" dirty="0"/>
              <a:t>Education and learning</a:t>
            </a:r>
          </a:p>
          <a:p>
            <a:pPr lvl="1"/>
            <a:r>
              <a:rPr lang="en-US" sz="2000" dirty="0"/>
              <a:t>Data hosting</a:t>
            </a:r>
            <a:endParaRPr lang="en-Z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E4662D-9A80-A0D9-EAA2-5E7579853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2531" y="2671763"/>
            <a:ext cx="5572125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4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7EFFB-6A62-0691-4DDD-88170A57F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Demo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E9095-F372-EC0B-030A-018683271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ZA" sz="2000" dirty="0"/>
              <a:t>Create a public GitHub repository named: random-things</a:t>
            </a:r>
          </a:p>
          <a:p>
            <a:pPr lvl="1"/>
            <a:r>
              <a:rPr lang="en-ZA" sz="1700" dirty="0"/>
              <a:t>Discuss repository naming conventions</a:t>
            </a:r>
            <a:endParaRPr lang="en-ZA" sz="1800" dirty="0"/>
          </a:p>
          <a:p>
            <a:pPr lvl="1"/>
            <a:r>
              <a:rPr lang="en-ZA" sz="1800" dirty="0"/>
              <a:t>Add a README, licenses, </a:t>
            </a:r>
            <a:r>
              <a:rPr lang="en-ZA" sz="1800" dirty="0" err="1"/>
              <a:t>gitignore</a:t>
            </a:r>
            <a:r>
              <a:rPr lang="en-ZA" sz="1800" dirty="0"/>
              <a:t> </a:t>
            </a:r>
          </a:p>
          <a:p>
            <a:pPr lvl="1"/>
            <a:r>
              <a:rPr lang="en-ZA" sz="1800" dirty="0"/>
              <a:t> Discuss licenses and how to edit the </a:t>
            </a:r>
            <a:r>
              <a:rPr lang="en-ZA" sz="1800" dirty="0" err="1"/>
              <a:t>gitignore</a:t>
            </a:r>
            <a:r>
              <a:rPr lang="en-ZA" sz="1800" dirty="0"/>
              <a:t> and README</a:t>
            </a:r>
          </a:p>
          <a:p>
            <a:r>
              <a:rPr lang="en-ZA" sz="2000" dirty="0"/>
              <a:t>Copy all the resource files to the repo</a:t>
            </a:r>
          </a:p>
          <a:p>
            <a:r>
              <a:rPr lang="en-ZA" sz="2000" dirty="0"/>
              <a:t>Edit repository README</a:t>
            </a:r>
          </a:p>
          <a:p>
            <a:pPr lvl="1"/>
            <a:r>
              <a:rPr lang="en-ZA" sz="1800" dirty="0"/>
              <a:t>Have a description section</a:t>
            </a:r>
          </a:p>
          <a:p>
            <a:pPr lvl="1"/>
            <a:r>
              <a:rPr lang="en-ZA" sz="1800" dirty="0"/>
              <a:t>Have git clone section</a:t>
            </a:r>
          </a:p>
          <a:p>
            <a:pPr lvl="1"/>
            <a:r>
              <a:rPr lang="en-ZA" sz="1800" dirty="0"/>
              <a:t>Add image and link to how to generate image</a:t>
            </a:r>
          </a:p>
          <a:p>
            <a:r>
              <a:rPr lang="en-ZA" sz="2000" dirty="0"/>
              <a:t>How to add collaborates</a:t>
            </a:r>
          </a:p>
          <a:p>
            <a:r>
              <a:rPr lang="en-ZA" sz="2000" dirty="0"/>
              <a:t>How to delete a repository or edit repository rights</a:t>
            </a:r>
          </a:p>
          <a:p>
            <a:r>
              <a:rPr lang="en-ZA" sz="2000" dirty="0"/>
              <a:t>Add a local folder or code to GitHub</a:t>
            </a:r>
          </a:p>
          <a:p>
            <a:r>
              <a:rPr lang="en-ZA" sz="2000" dirty="0"/>
              <a:t>How to clone a GitHub repository</a:t>
            </a:r>
          </a:p>
          <a:p>
            <a:r>
              <a:rPr lang="en-ZA" sz="2000" dirty="0"/>
              <a:t>How to undo changes or revert back in git</a:t>
            </a:r>
          </a:p>
          <a:p>
            <a:r>
              <a:rPr lang="en-ZA" sz="2000" dirty="0"/>
              <a:t>Make changes to files and commit the changes. </a:t>
            </a:r>
          </a:p>
        </p:txBody>
      </p:sp>
    </p:spTree>
    <p:extLst>
      <p:ext uri="{BB962C8B-B14F-4D97-AF65-F5344CB8AC3E}">
        <p14:creationId xmlns:p14="http://schemas.microsoft.com/office/powerpoint/2010/main" val="2292638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44411-6528-44CC-0B8D-34DBC49A6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Activity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23ACA-B076-9787-776B-3839F590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sz="2400" dirty="0"/>
              <a:t>Create a public repository</a:t>
            </a:r>
          </a:p>
          <a:p>
            <a:r>
              <a:rPr lang="en-ZA" sz="2400" dirty="0"/>
              <a:t>Have a </a:t>
            </a:r>
            <a:r>
              <a:rPr lang="en-ZA" sz="2400" dirty="0" err="1"/>
              <a:t>gitignore</a:t>
            </a:r>
            <a:r>
              <a:rPr lang="en-ZA" sz="2400" dirty="0"/>
              <a:t> for all word documents and power points</a:t>
            </a:r>
          </a:p>
          <a:p>
            <a:r>
              <a:rPr lang="en-ZA" sz="2400" dirty="0"/>
              <a:t>Document your repository</a:t>
            </a:r>
          </a:p>
          <a:p>
            <a:r>
              <a:rPr lang="en-ZA" sz="2400" dirty="0"/>
              <a:t>Add any code or files to your repository that you would like to opensource</a:t>
            </a:r>
          </a:p>
          <a:p>
            <a:pPr lvl="1"/>
            <a:r>
              <a:rPr lang="en-ZA" sz="2000" dirty="0"/>
              <a:t>You can use the following files if you do not have any files to add: </a:t>
            </a:r>
            <a:r>
              <a:rPr lang="en-ZA" sz="2000" b="1" dirty="0"/>
              <a:t>index.html, styles.css and hello_git.py </a:t>
            </a:r>
          </a:p>
          <a:p>
            <a:r>
              <a:rPr lang="en-ZA" sz="2400" dirty="0"/>
              <a:t>Share a link to your repository on the chat</a:t>
            </a:r>
          </a:p>
        </p:txBody>
      </p:sp>
    </p:spTree>
    <p:extLst>
      <p:ext uri="{BB962C8B-B14F-4D97-AF65-F5344CB8AC3E}">
        <p14:creationId xmlns:p14="http://schemas.microsoft.com/office/powerpoint/2010/main" val="502250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795</Words>
  <Application>Microsoft Office PowerPoint</Application>
  <PresentationFormat>Widescreen</PresentationFormat>
  <Paragraphs>132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Introduction to Git and GitHub</vt:lpstr>
      <vt:lpstr>Outline</vt:lpstr>
      <vt:lpstr>Questions</vt:lpstr>
      <vt:lpstr>Version Control </vt:lpstr>
      <vt:lpstr>What is Git?</vt:lpstr>
      <vt:lpstr>Gitbash – How we interact with Git</vt:lpstr>
      <vt:lpstr>What is GitHub</vt:lpstr>
      <vt:lpstr>Demo 1</vt:lpstr>
      <vt:lpstr>Activity 1</vt:lpstr>
      <vt:lpstr>Demo 2</vt:lpstr>
      <vt:lpstr>Activity 2 – Groups of 3 or 5</vt:lpstr>
      <vt:lpstr>GitHub Use: Documentation </vt:lpstr>
      <vt:lpstr>GitHub Use: Sharing Code and Open Source</vt:lpstr>
      <vt:lpstr>GitHub Use: Community Engagement</vt:lpstr>
      <vt:lpstr>GitHub Use: Portfolio and Showcase </vt:lpstr>
      <vt:lpstr>GitHub Use: Data Hosting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Eli Nimy</dc:creator>
  <cp:lastModifiedBy>Eli Nimy</cp:lastModifiedBy>
  <cp:revision>5</cp:revision>
  <dcterms:created xsi:type="dcterms:W3CDTF">2024-08-06T19:39:37Z</dcterms:created>
  <dcterms:modified xsi:type="dcterms:W3CDTF">2024-08-09T02:39:54Z</dcterms:modified>
</cp:coreProperties>
</file>

<file path=docProps/thumbnail.jpeg>
</file>